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2" autoAdjust="0"/>
    <p:restoredTop sz="94660"/>
  </p:normalViewPr>
  <p:slideViewPr>
    <p:cSldViewPr snapToGrid="0">
      <p:cViewPr varScale="1">
        <p:scale>
          <a:sx n="85" d="100"/>
          <a:sy n="85" d="100"/>
        </p:scale>
        <p:origin x="114"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344E2F-F287-45B0-AE56-30733045AD2D}" type="datetimeFigureOut">
              <a:rPr lang="en-US" smtClean="0"/>
              <a:t>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1377806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838633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9441877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81483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9092624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6E344E2F-F287-45B0-AE56-30733045AD2D}" type="datetimeFigureOut">
              <a:rPr lang="en-US" smtClean="0"/>
              <a:t>12/5/2018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07531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6E344E2F-F287-45B0-AE56-30733045AD2D}" type="datetimeFigureOut">
              <a:rPr lang="en-US" smtClean="0"/>
              <a:t>12/5/2018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4268623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344E2F-F287-45B0-AE56-30733045AD2D}" type="datetimeFigureOut">
              <a:rPr lang="en-US" smtClean="0"/>
              <a:t>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992461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344E2F-F287-45B0-AE56-30733045AD2D}" type="datetimeFigureOut">
              <a:rPr lang="en-US" smtClean="0"/>
              <a:t>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1378299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344E2F-F287-45B0-AE56-30733045AD2D}" type="datetimeFigureOut">
              <a:rPr lang="en-US" smtClean="0"/>
              <a:t>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2368616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E344E2F-F287-45B0-AE56-30733045AD2D}" type="datetimeFigureOut">
              <a:rPr lang="en-US" smtClean="0"/>
              <a:t>12/5/2018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2042642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4203301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344E2F-F287-45B0-AE56-30733045AD2D}" type="datetimeFigureOut">
              <a:rPr lang="en-US" smtClean="0"/>
              <a:t>12/5/2018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2677033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344E2F-F287-45B0-AE56-30733045AD2D}" type="datetimeFigureOut">
              <a:rPr lang="en-US" smtClean="0"/>
              <a:t>12/5/2018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560236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344E2F-F287-45B0-AE56-30733045AD2D}" type="datetimeFigureOut">
              <a:rPr lang="en-US" smtClean="0"/>
              <a:t>12/5/2018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27948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2633966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E344E2F-F287-45B0-AE56-30733045AD2D}" type="datetimeFigureOut">
              <a:rPr lang="en-US" smtClean="0"/>
              <a:t>12/5/2018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762D61-8368-4094-B53B-8B0370156049}" type="slidenum">
              <a:rPr lang="en-US" smtClean="0"/>
              <a:t>‹#›</a:t>
            </a:fld>
            <a:endParaRPr lang="en-US"/>
          </a:p>
        </p:txBody>
      </p:sp>
    </p:spTree>
    <p:extLst>
      <p:ext uri="{BB962C8B-B14F-4D97-AF65-F5344CB8AC3E}">
        <p14:creationId xmlns:p14="http://schemas.microsoft.com/office/powerpoint/2010/main" val="3317621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6E344E2F-F287-45B0-AE56-30733045AD2D}" type="datetimeFigureOut">
              <a:rPr lang="en-US" smtClean="0"/>
              <a:t>12/5/2018</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B762D61-8368-4094-B53B-8B0370156049}" type="slidenum">
              <a:rPr lang="en-US" smtClean="0"/>
              <a:t>‹#›</a:t>
            </a:fld>
            <a:endParaRPr lang="en-US"/>
          </a:p>
        </p:txBody>
      </p:sp>
    </p:spTree>
    <p:extLst>
      <p:ext uri="{BB962C8B-B14F-4D97-AF65-F5344CB8AC3E}">
        <p14:creationId xmlns:p14="http://schemas.microsoft.com/office/powerpoint/2010/main" val="21488931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6.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6.png"/><Relationship Id="rId5" Type="http://schemas.openxmlformats.org/officeDocument/2006/relationships/image" Target="../media/image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124007E-BA57-41B2-8C6B-5E99927F2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271173-2102-4383-9F11-B5998964FE9D}"/>
              </a:ext>
            </a:extLst>
          </p:cNvPr>
          <p:cNvSpPr>
            <a:spLocks noGrp="1"/>
          </p:cNvSpPr>
          <p:nvPr>
            <p:ph type="ctrTitle"/>
          </p:nvPr>
        </p:nvSpPr>
        <p:spPr>
          <a:xfrm>
            <a:off x="769207" y="1099456"/>
            <a:ext cx="6243636" cy="4625558"/>
          </a:xfrm>
          <a:effectLst/>
        </p:spPr>
        <p:txBody>
          <a:bodyPr anchor="ctr">
            <a:normAutofit/>
          </a:bodyPr>
          <a:lstStyle/>
          <a:p>
            <a:pPr algn="l"/>
            <a:r>
              <a:rPr lang="en-US">
                <a:solidFill>
                  <a:schemeClr val="tx1"/>
                </a:solidFill>
              </a:rPr>
              <a:t>Predicting a Movie’s IMDB Score</a:t>
            </a:r>
          </a:p>
        </p:txBody>
      </p:sp>
      <p:sp>
        <p:nvSpPr>
          <p:cNvPr id="10" name="Rectangle 9">
            <a:extLst>
              <a:ext uri="{FF2B5EF4-FFF2-40B4-BE49-F238E27FC236}">
                <a16:creationId xmlns:a16="http://schemas.microsoft.com/office/drawing/2014/main" id="{8DEB9D55-38C8-45B4-BB2D-4FDBBDB08C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1">
              <a:lumMod val="95000"/>
              <a:alpha val="90000"/>
            </a:schemeClr>
          </a:solidFill>
          <a:ln>
            <a:noFill/>
          </a:ln>
          <a:effectLst>
            <a:outerShdw blurRad="50800" dist="381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147DE2BA-C36B-45C1-BAB0-88DD4B276578}"/>
              </a:ext>
            </a:extLst>
          </p:cNvPr>
          <p:cNvSpPr>
            <a:spLocks noGrp="1"/>
          </p:cNvSpPr>
          <p:nvPr>
            <p:ph type="subTitle" idx="1"/>
          </p:nvPr>
        </p:nvSpPr>
        <p:spPr>
          <a:xfrm>
            <a:off x="7782049" y="1112685"/>
            <a:ext cx="2935320" cy="4632630"/>
          </a:xfrm>
          <a:effectLst/>
        </p:spPr>
        <p:txBody>
          <a:bodyPr anchor="ctr">
            <a:normAutofit/>
          </a:bodyPr>
          <a:lstStyle/>
          <a:p>
            <a:pPr algn="l"/>
            <a:r>
              <a:rPr lang="en-US" sz="2400">
                <a:solidFill>
                  <a:schemeClr val="bg2"/>
                </a:solidFill>
              </a:rPr>
              <a:t>Alberto Ferrera</a:t>
            </a:r>
          </a:p>
        </p:txBody>
      </p:sp>
      <p:pic>
        <p:nvPicPr>
          <p:cNvPr id="7" name="Audio 6">
            <a:hlinkClick r:id="" action="ppaction://media"/>
            <a:extLst>
              <a:ext uri="{FF2B5EF4-FFF2-40B4-BE49-F238E27FC236}">
                <a16:creationId xmlns:a16="http://schemas.microsoft.com/office/drawing/2014/main" id="{7DDE2186-33F7-4797-8534-A62E2BAF61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45556036"/>
      </p:ext>
    </p:extLst>
  </p:cSld>
  <p:clrMapOvr>
    <a:masterClrMapping/>
  </p:clrMapOvr>
  <mc:AlternateContent xmlns:mc="http://schemas.openxmlformats.org/markup-compatibility/2006">
    <mc:Choice xmlns:p14="http://schemas.microsoft.com/office/powerpoint/2010/main" Requires="p14">
      <p:transition spd="slow" p14:dur="2000" advTm="20396"/>
    </mc:Choice>
    <mc:Fallback>
      <p:transition spd="slow" advTm="20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CEC65-F434-4C05-8A9C-265FB1494577}"/>
              </a:ext>
            </a:extLst>
          </p:cNvPr>
          <p:cNvSpPr>
            <a:spLocks noGrp="1"/>
          </p:cNvSpPr>
          <p:nvPr>
            <p:ph type="title"/>
          </p:nvPr>
        </p:nvSpPr>
        <p:spPr>
          <a:xfrm>
            <a:off x="913795" y="609600"/>
            <a:ext cx="3706889" cy="633984"/>
          </a:xfrm>
        </p:spPr>
        <p:txBody>
          <a:bodyPr/>
          <a:lstStyle/>
          <a:p>
            <a:r>
              <a:rPr lang="en-US" dirty="0"/>
              <a:t>Classification</a:t>
            </a:r>
          </a:p>
        </p:txBody>
      </p:sp>
      <p:sp>
        <p:nvSpPr>
          <p:cNvPr id="3" name="Content Placeholder 2">
            <a:extLst>
              <a:ext uri="{FF2B5EF4-FFF2-40B4-BE49-F238E27FC236}">
                <a16:creationId xmlns:a16="http://schemas.microsoft.com/office/drawing/2014/main" id="{079E68B5-213B-44A0-8A47-149FBEBAC8CD}"/>
              </a:ext>
            </a:extLst>
          </p:cNvPr>
          <p:cNvSpPr>
            <a:spLocks noGrp="1"/>
          </p:cNvSpPr>
          <p:nvPr>
            <p:ph idx="1"/>
          </p:nvPr>
        </p:nvSpPr>
        <p:spPr/>
        <p:txBody>
          <a:bodyPr/>
          <a:lstStyle/>
          <a:p>
            <a:r>
              <a:rPr lang="en-US" dirty="0"/>
              <a:t>Best Model = Random Forest Classifier</a:t>
            </a:r>
          </a:p>
          <a:p>
            <a:pPr lvl="1"/>
            <a:r>
              <a:rPr lang="en-US" dirty="0"/>
              <a:t>Accuracy 74%</a:t>
            </a:r>
          </a:p>
        </p:txBody>
      </p:sp>
      <p:sp>
        <p:nvSpPr>
          <p:cNvPr id="4" name="Text Placeholder 3">
            <a:extLst>
              <a:ext uri="{FF2B5EF4-FFF2-40B4-BE49-F238E27FC236}">
                <a16:creationId xmlns:a16="http://schemas.microsoft.com/office/drawing/2014/main" id="{DAEB77A9-5EE9-43BD-A3AE-8EB9F385FF12}"/>
              </a:ext>
            </a:extLst>
          </p:cNvPr>
          <p:cNvSpPr>
            <a:spLocks noGrp="1"/>
          </p:cNvSpPr>
          <p:nvPr>
            <p:ph type="body" sz="half" idx="2"/>
          </p:nvPr>
        </p:nvSpPr>
        <p:spPr>
          <a:xfrm>
            <a:off x="913795" y="1450848"/>
            <a:ext cx="3706889" cy="4340351"/>
          </a:xfrm>
        </p:spPr>
        <p:txBody>
          <a:bodyPr>
            <a:normAutofit fontScale="92500" lnSpcReduction="10000"/>
          </a:bodyPr>
          <a:lstStyle/>
          <a:p>
            <a:r>
              <a:rPr lang="en-US" dirty="0"/>
              <a:t>Feature Selection (RFE) – top 3 ranked variables </a:t>
            </a:r>
          </a:p>
          <a:p>
            <a:pPr marL="342900" indent="-342900" algn="l">
              <a:buAutoNum type="arabicPeriod"/>
            </a:pPr>
            <a:r>
              <a:rPr lang="en-US" dirty="0"/>
              <a:t>Duration</a:t>
            </a:r>
          </a:p>
          <a:p>
            <a:pPr marL="342900" indent="-342900" algn="l">
              <a:buAutoNum type="arabicPeriod"/>
            </a:pPr>
            <a:r>
              <a:rPr lang="en-US" dirty="0"/>
              <a:t>Number of critic for reviews</a:t>
            </a:r>
          </a:p>
          <a:p>
            <a:pPr marL="342900" indent="-342900" algn="l">
              <a:buAutoNum type="arabicPeriod"/>
            </a:pPr>
            <a:r>
              <a:rPr lang="en-US" dirty="0"/>
              <a:t>Number of user for reviews</a:t>
            </a:r>
          </a:p>
          <a:p>
            <a:pPr marL="285750" indent="-285750" algn="l">
              <a:buFont typeface="Arial" panose="020B0604020202020204" pitchFamily="34" charset="0"/>
              <a:buChar char="•"/>
            </a:pPr>
            <a:r>
              <a:rPr lang="en-US" dirty="0"/>
              <a:t>RFE:</a:t>
            </a:r>
          </a:p>
          <a:p>
            <a:pPr marL="742950" lvl="1" indent="-285750">
              <a:buFont typeface="Arial" panose="020B0604020202020204" pitchFamily="34" charset="0"/>
              <a:buChar char="•"/>
            </a:pPr>
            <a:r>
              <a:rPr lang="en-US" dirty="0"/>
              <a:t>Accuracy = 65%</a:t>
            </a:r>
          </a:p>
          <a:p>
            <a:pPr marL="285750" indent="-285750" algn="l">
              <a:buFont typeface="Arial" panose="020B0604020202020204" pitchFamily="34" charset="0"/>
              <a:buChar char="•"/>
            </a:pPr>
            <a:r>
              <a:rPr lang="en-US" dirty="0"/>
              <a:t>Decision Tree</a:t>
            </a:r>
          </a:p>
          <a:p>
            <a:pPr marL="742950" lvl="1" indent="-285750">
              <a:buFont typeface="Arial" panose="020B0604020202020204" pitchFamily="34" charset="0"/>
              <a:buChar char="•"/>
            </a:pPr>
            <a:r>
              <a:rPr lang="en-US" dirty="0"/>
              <a:t>Accuracy = 68.3%</a:t>
            </a:r>
          </a:p>
          <a:p>
            <a:pPr marL="285750" indent="-285750" algn="l">
              <a:buFont typeface="Arial" panose="020B0604020202020204" pitchFamily="34" charset="0"/>
              <a:buChar char="•"/>
            </a:pPr>
            <a:r>
              <a:rPr lang="en-US" dirty="0"/>
              <a:t>Decision Tree (reduced depth)</a:t>
            </a:r>
          </a:p>
          <a:p>
            <a:pPr marL="742950" lvl="1" indent="-285750">
              <a:buFont typeface="Arial" panose="020B0604020202020204" pitchFamily="34" charset="0"/>
              <a:buChar char="•"/>
            </a:pPr>
            <a:r>
              <a:rPr lang="en-US" dirty="0"/>
              <a:t>Accuracy = 71.8%</a:t>
            </a:r>
          </a:p>
          <a:p>
            <a:pPr marL="285750" indent="-285750" algn="l">
              <a:buFont typeface="Arial" panose="020B0604020202020204" pitchFamily="34" charset="0"/>
              <a:buChar char="•"/>
            </a:pPr>
            <a:r>
              <a:rPr lang="en-US" dirty="0"/>
              <a:t>KNN</a:t>
            </a:r>
          </a:p>
          <a:p>
            <a:pPr marL="742950" lvl="1" indent="-285750">
              <a:buFont typeface="Arial" panose="020B0604020202020204" pitchFamily="34" charset="0"/>
              <a:buChar char="•"/>
            </a:pPr>
            <a:r>
              <a:rPr lang="en-US" dirty="0"/>
              <a:t>Accuracy = 52.1%</a:t>
            </a:r>
          </a:p>
          <a:p>
            <a:pPr algn="l"/>
            <a:r>
              <a:rPr lang="en-US" dirty="0"/>
              <a:t>	</a:t>
            </a:r>
          </a:p>
        </p:txBody>
      </p:sp>
      <p:pic>
        <p:nvPicPr>
          <p:cNvPr id="5" name="Picture 4">
            <a:extLst>
              <a:ext uri="{FF2B5EF4-FFF2-40B4-BE49-F238E27FC236}">
                <a16:creationId xmlns:a16="http://schemas.microsoft.com/office/drawing/2014/main" id="{1082CA0C-793D-46F4-A16A-B6CC81596D05}"/>
              </a:ext>
            </a:extLst>
          </p:cNvPr>
          <p:cNvPicPr>
            <a:picLocks noChangeAspect="1"/>
          </p:cNvPicPr>
          <p:nvPr/>
        </p:nvPicPr>
        <p:blipFill>
          <a:blip r:embed="rId4"/>
          <a:stretch>
            <a:fillRect/>
          </a:stretch>
        </p:blipFill>
        <p:spPr>
          <a:xfrm>
            <a:off x="5125212" y="1537145"/>
            <a:ext cx="4042740" cy="2681288"/>
          </a:xfrm>
          <a:prstGeom prst="rect">
            <a:avLst/>
          </a:prstGeom>
        </p:spPr>
      </p:pic>
      <p:pic>
        <p:nvPicPr>
          <p:cNvPr id="6" name="Picture 5">
            <a:extLst>
              <a:ext uri="{FF2B5EF4-FFF2-40B4-BE49-F238E27FC236}">
                <a16:creationId xmlns:a16="http://schemas.microsoft.com/office/drawing/2014/main" id="{E914D192-4456-4B27-B8AE-0D953B4D94FB}"/>
              </a:ext>
            </a:extLst>
          </p:cNvPr>
          <p:cNvPicPr>
            <a:picLocks noChangeAspect="1"/>
          </p:cNvPicPr>
          <p:nvPr/>
        </p:nvPicPr>
        <p:blipFill>
          <a:blip r:embed="rId5"/>
          <a:stretch>
            <a:fillRect/>
          </a:stretch>
        </p:blipFill>
        <p:spPr>
          <a:xfrm>
            <a:off x="8278940" y="4434345"/>
            <a:ext cx="3536032" cy="2284400"/>
          </a:xfrm>
          <a:prstGeom prst="rect">
            <a:avLst/>
          </a:prstGeom>
        </p:spPr>
      </p:pic>
      <p:pic>
        <p:nvPicPr>
          <p:cNvPr id="18" name="Audio 17">
            <a:hlinkClick r:id="" action="ppaction://media"/>
            <a:extLst>
              <a:ext uri="{FF2B5EF4-FFF2-40B4-BE49-F238E27FC236}">
                <a16:creationId xmlns:a16="http://schemas.microsoft.com/office/drawing/2014/main" id="{C1D36A17-5C9B-4C91-B5D9-98A4D566C6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9945594"/>
      </p:ext>
    </p:extLst>
  </p:cSld>
  <p:clrMapOvr>
    <a:masterClrMapping/>
  </p:clrMapOvr>
  <mc:AlternateContent xmlns:mc="http://schemas.openxmlformats.org/markup-compatibility/2006">
    <mc:Choice xmlns:p14="http://schemas.microsoft.com/office/powerpoint/2010/main" Requires="p14">
      <p:transition spd="slow" p14:dur="2000" advTm="77099"/>
    </mc:Choice>
    <mc:Fallback>
      <p:transition spd="slow" advTm="77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18C1F-AA65-413D-BB80-190CC9C2430C}"/>
              </a:ext>
            </a:extLst>
          </p:cNvPr>
          <p:cNvSpPr>
            <a:spLocks noGrp="1"/>
          </p:cNvSpPr>
          <p:nvPr>
            <p:ph type="title"/>
          </p:nvPr>
        </p:nvSpPr>
        <p:spPr>
          <a:xfrm>
            <a:off x="913795" y="609600"/>
            <a:ext cx="3706889" cy="585216"/>
          </a:xfrm>
        </p:spPr>
        <p:txBody>
          <a:bodyPr/>
          <a:lstStyle/>
          <a:p>
            <a:r>
              <a:rPr lang="en-US" dirty="0"/>
              <a:t>Clustering</a:t>
            </a:r>
          </a:p>
        </p:txBody>
      </p:sp>
      <p:sp>
        <p:nvSpPr>
          <p:cNvPr id="3" name="Content Placeholder 2">
            <a:extLst>
              <a:ext uri="{FF2B5EF4-FFF2-40B4-BE49-F238E27FC236}">
                <a16:creationId xmlns:a16="http://schemas.microsoft.com/office/drawing/2014/main" id="{CC6588E9-E0CC-49CC-B54C-6ABBF6A787DE}"/>
              </a:ext>
            </a:extLst>
          </p:cNvPr>
          <p:cNvSpPr>
            <a:spLocks noGrp="1"/>
          </p:cNvSpPr>
          <p:nvPr>
            <p:ph idx="1"/>
          </p:nvPr>
        </p:nvSpPr>
        <p:spPr>
          <a:xfrm>
            <a:off x="4866281" y="609600"/>
            <a:ext cx="6411924" cy="5181600"/>
          </a:xfrm>
        </p:spPr>
        <p:txBody>
          <a:bodyPr/>
          <a:lstStyle/>
          <a:p>
            <a:r>
              <a:rPr lang="en-US" dirty="0"/>
              <a:t>Profiling:</a:t>
            </a:r>
          </a:p>
          <a:p>
            <a:r>
              <a:rPr lang="en-US" dirty="0"/>
              <a:t>Our cluster 0 and cluster 3, have very close IMDB Scores and some categories favor one or the other.</a:t>
            </a:r>
          </a:p>
          <a:p>
            <a:pPr lvl="1"/>
            <a:r>
              <a:rPr lang="en-US" dirty="0"/>
              <a:t>For example, we can observe that movies with:</a:t>
            </a:r>
          </a:p>
          <a:p>
            <a:pPr lvl="2"/>
            <a:r>
              <a:rPr lang="en-US" dirty="0"/>
              <a:t>Avg Duration of 126 min get the highest IMDB Score = cluster 0.</a:t>
            </a:r>
          </a:p>
          <a:p>
            <a:pPr lvl="2"/>
            <a:r>
              <a:rPr lang="en-US" dirty="0"/>
              <a:t>Higher average number of critic for reviews and number of voted users: 363 &amp; 315503 respectively, fall under cluster 3. </a:t>
            </a:r>
          </a:p>
          <a:p>
            <a:pPr lvl="1"/>
            <a:r>
              <a:rPr lang="en-US" dirty="0"/>
              <a:t>This may mean that, since cluster 0 has a higher avg IMDB Score, that movies that fall within 126 min, and receive averages of 256 number of critic for reviews and 294000 number of voted users, get higher IMDB Scores. </a:t>
            </a:r>
          </a:p>
        </p:txBody>
      </p:sp>
      <p:sp>
        <p:nvSpPr>
          <p:cNvPr id="4" name="Text Placeholder 3">
            <a:extLst>
              <a:ext uri="{FF2B5EF4-FFF2-40B4-BE49-F238E27FC236}">
                <a16:creationId xmlns:a16="http://schemas.microsoft.com/office/drawing/2014/main" id="{1E32F2CC-BAC9-409F-9549-D310326BF311}"/>
              </a:ext>
            </a:extLst>
          </p:cNvPr>
          <p:cNvSpPr>
            <a:spLocks noGrp="1"/>
          </p:cNvSpPr>
          <p:nvPr>
            <p:ph type="body" sz="half" idx="2"/>
          </p:nvPr>
        </p:nvSpPr>
        <p:spPr>
          <a:xfrm>
            <a:off x="913795" y="1280160"/>
            <a:ext cx="3706889" cy="4511039"/>
          </a:xfrm>
        </p:spPr>
        <p:txBody>
          <a:bodyPr/>
          <a:lstStyle/>
          <a:p>
            <a:pPr marL="285750" indent="-285750" algn="l">
              <a:buFont typeface="Arial" panose="020B0604020202020204" pitchFamily="34" charset="0"/>
              <a:buChar char="•"/>
            </a:pPr>
            <a:r>
              <a:rPr lang="en-US" dirty="0"/>
              <a:t>Data Normalization</a:t>
            </a:r>
          </a:p>
          <a:p>
            <a:pPr marL="285750" indent="-285750" algn="l">
              <a:buFont typeface="Arial" panose="020B0604020202020204" pitchFamily="34" charset="0"/>
              <a:buChar char="•"/>
            </a:pPr>
            <a:r>
              <a:rPr lang="en-US" dirty="0"/>
              <a:t>Elbow Method </a:t>
            </a:r>
          </a:p>
          <a:p>
            <a:pPr marL="742950" lvl="1" indent="-285750">
              <a:buFont typeface="Arial" panose="020B0604020202020204" pitchFamily="34" charset="0"/>
              <a:buChar char="•"/>
            </a:pPr>
            <a:r>
              <a:rPr lang="en-US" dirty="0"/>
              <a:t>4-6 clusters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lgn="l">
              <a:buFont typeface="Arial" panose="020B0604020202020204" pitchFamily="34" charset="0"/>
              <a:buChar char="•"/>
            </a:pPr>
            <a:r>
              <a:rPr lang="en-US" dirty="0"/>
              <a:t>Cluster Deployment</a:t>
            </a:r>
          </a:p>
          <a:p>
            <a:pPr marL="285750" indent="-285750" algn="l">
              <a:buFont typeface="Arial" panose="020B0604020202020204" pitchFamily="34" charset="0"/>
              <a:buChar char="•"/>
            </a:pPr>
            <a:r>
              <a:rPr lang="en-US" dirty="0"/>
              <a:t>Random Forest Classifier</a:t>
            </a:r>
          </a:p>
          <a:p>
            <a:pPr marL="742950" lvl="1" indent="-285750">
              <a:buFont typeface="Arial" panose="020B0604020202020204" pitchFamily="34" charset="0"/>
              <a:buChar char="•"/>
            </a:pPr>
            <a:r>
              <a:rPr lang="en-US" dirty="0"/>
              <a:t>Unfortunately:</a:t>
            </a:r>
          </a:p>
          <a:p>
            <a:pPr marL="1200150" lvl="2" indent="-285750">
              <a:buFont typeface="Arial" panose="020B0604020202020204" pitchFamily="34" charset="0"/>
              <a:buChar char="•"/>
            </a:pPr>
            <a:r>
              <a:rPr lang="en-US" dirty="0"/>
              <a:t>Accuracy = </a:t>
            </a:r>
            <a:r>
              <a:rPr lang="en-US" b="1" dirty="0">
                <a:solidFill>
                  <a:srgbClr val="FF0000"/>
                </a:solidFill>
              </a:rPr>
              <a:t>15%</a:t>
            </a:r>
          </a:p>
        </p:txBody>
      </p:sp>
      <p:pic>
        <p:nvPicPr>
          <p:cNvPr id="5" name="Picture 4">
            <a:extLst>
              <a:ext uri="{FF2B5EF4-FFF2-40B4-BE49-F238E27FC236}">
                <a16:creationId xmlns:a16="http://schemas.microsoft.com/office/drawing/2014/main" id="{3FCF126A-57A7-4E65-9CC3-F3CD0CAE48E1}"/>
              </a:ext>
            </a:extLst>
          </p:cNvPr>
          <p:cNvPicPr>
            <a:picLocks noChangeAspect="1"/>
          </p:cNvPicPr>
          <p:nvPr/>
        </p:nvPicPr>
        <p:blipFill>
          <a:blip r:embed="rId4"/>
          <a:stretch>
            <a:fillRect/>
          </a:stretch>
        </p:blipFill>
        <p:spPr>
          <a:xfrm>
            <a:off x="913795" y="2350961"/>
            <a:ext cx="2978754" cy="1874502"/>
          </a:xfrm>
          <a:prstGeom prst="rect">
            <a:avLst/>
          </a:prstGeom>
        </p:spPr>
      </p:pic>
      <p:sp>
        <p:nvSpPr>
          <p:cNvPr id="6" name="Oval 5">
            <a:extLst>
              <a:ext uri="{FF2B5EF4-FFF2-40B4-BE49-F238E27FC236}">
                <a16:creationId xmlns:a16="http://schemas.microsoft.com/office/drawing/2014/main" id="{E29ACA67-6FD4-4866-9CFE-862493BBBAC7}"/>
              </a:ext>
            </a:extLst>
          </p:cNvPr>
          <p:cNvSpPr/>
          <p:nvPr/>
        </p:nvSpPr>
        <p:spPr>
          <a:xfrm>
            <a:off x="2072640" y="3535679"/>
            <a:ext cx="707136" cy="3657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Audio 41">
            <a:hlinkClick r:id="" action="ppaction://media"/>
            <a:extLst>
              <a:ext uri="{FF2B5EF4-FFF2-40B4-BE49-F238E27FC236}">
                <a16:creationId xmlns:a16="http://schemas.microsoft.com/office/drawing/2014/main" id="{DB2D1C12-9CB9-49AE-999B-13C411921F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43" name="Picture 42">
            <a:extLst>
              <a:ext uri="{FF2B5EF4-FFF2-40B4-BE49-F238E27FC236}">
                <a16:creationId xmlns:a16="http://schemas.microsoft.com/office/drawing/2014/main" id="{A3282CBF-07BB-4DCE-9826-BDCEA987519F}"/>
              </a:ext>
            </a:extLst>
          </p:cNvPr>
          <p:cNvPicPr>
            <a:picLocks noChangeAspect="1"/>
          </p:cNvPicPr>
          <p:nvPr/>
        </p:nvPicPr>
        <p:blipFill>
          <a:blip r:embed="rId6"/>
          <a:stretch>
            <a:fillRect/>
          </a:stretch>
        </p:blipFill>
        <p:spPr>
          <a:xfrm>
            <a:off x="4084104" y="4584106"/>
            <a:ext cx="3487214" cy="1987468"/>
          </a:xfrm>
          <a:prstGeom prst="rect">
            <a:avLst/>
          </a:prstGeom>
        </p:spPr>
      </p:pic>
    </p:spTree>
    <p:extLst>
      <p:ext uri="{BB962C8B-B14F-4D97-AF65-F5344CB8AC3E}">
        <p14:creationId xmlns:p14="http://schemas.microsoft.com/office/powerpoint/2010/main" val="3598040988"/>
      </p:ext>
    </p:extLst>
  </p:cSld>
  <p:clrMapOvr>
    <a:masterClrMapping/>
  </p:clrMapOvr>
  <mc:AlternateContent xmlns:mc="http://schemas.openxmlformats.org/markup-compatibility/2006">
    <mc:Choice xmlns:p14="http://schemas.microsoft.com/office/powerpoint/2010/main" Requires="p14">
      <p:transition spd="slow" p14:dur="2000" advTm="114152"/>
    </mc:Choice>
    <mc:Fallback>
      <p:transition spd="slow" advTm="114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5806D-E414-4800-970C-0F0EE58EFBA2}"/>
              </a:ext>
            </a:extLst>
          </p:cNvPr>
          <p:cNvSpPr>
            <a:spLocks noGrp="1"/>
          </p:cNvSpPr>
          <p:nvPr>
            <p:ph type="title"/>
          </p:nvPr>
        </p:nvSpPr>
        <p:spPr>
          <a:xfrm>
            <a:off x="913795" y="609600"/>
            <a:ext cx="10680797" cy="804672"/>
          </a:xfrm>
        </p:spPr>
        <p:txBody>
          <a:bodyPr>
            <a:normAutofit/>
          </a:bodyPr>
          <a:lstStyle/>
          <a:p>
            <a:r>
              <a:rPr lang="en-US" sz="3600" dirty="0"/>
              <a:t>Story Telling</a:t>
            </a:r>
          </a:p>
        </p:txBody>
      </p:sp>
      <p:sp>
        <p:nvSpPr>
          <p:cNvPr id="4" name="Text Placeholder 3">
            <a:extLst>
              <a:ext uri="{FF2B5EF4-FFF2-40B4-BE49-F238E27FC236}">
                <a16:creationId xmlns:a16="http://schemas.microsoft.com/office/drawing/2014/main" id="{A2CC8617-63B3-4D75-8CBF-7699D784CB4A}"/>
              </a:ext>
            </a:extLst>
          </p:cNvPr>
          <p:cNvSpPr>
            <a:spLocks noGrp="1"/>
          </p:cNvSpPr>
          <p:nvPr>
            <p:ph type="body" sz="half" idx="2"/>
          </p:nvPr>
        </p:nvSpPr>
        <p:spPr>
          <a:xfrm>
            <a:off x="913795" y="1682496"/>
            <a:ext cx="10680797" cy="4157471"/>
          </a:xfrm>
        </p:spPr>
        <p:txBody>
          <a:bodyPr>
            <a:normAutofit fontScale="92500" lnSpcReduction="20000"/>
          </a:bodyPr>
          <a:lstStyle/>
          <a:p>
            <a:pPr algn="l"/>
            <a:r>
              <a:rPr lang="en-US" sz="2000" dirty="0"/>
              <a:t>According to everything we’ve gone through:</a:t>
            </a:r>
          </a:p>
          <a:p>
            <a:pPr marL="285750" indent="-285750" algn="l">
              <a:buFont typeface="Arial" panose="020B0604020202020204" pitchFamily="34" charset="0"/>
              <a:buChar char="•"/>
            </a:pPr>
            <a:r>
              <a:rPr lang="en-US" sz="2000" dirty="0"/>
              <a:t>	Most important variables: </a:t>
            </a:r>
          </a:p>
          <a:p>
            <a:pPr marL="742950" lvl="1" indent="-285750">
              <a:buFont typeface="Arial" panose="020B0604020202020204" pitchFamily="34" charset="0"/>
              <a:buChar char="•"/>
            </a:pPr>
            <a:r>
              <a:rPr lang="en-US" sz="1600" dirty="0"/>
              <a:t>Duration</a:t>
            </a:r>
          </a:p>
          <a:p>
            <a:pPr marL="742950" lvl="1" indent="-285750">
              <a:buFont typeface="Arial" panose="020B0604020202020204" pitchFamily="34" charset="0"/>
              <a:buChar char="•"/>
            </a:pPr>
            <a:r>
              <a:rPr lang="en-US" sz="1600" dirty="0"/>
              <a:t>Number of critic for reviews</a:t>
            </a:r>
          </a:p>
          <a:p>
            <a:pPr marL="742950" lvl="1" indent="-285750">
              <a:buFont typeface="Arial" panose="020B0604020202020204" pitchFamily="34" charset="0"/>
              <a:buChar char="•"/>
            </a:pPr>
            <a:r>
              <a:rPr lang="en-US" sz="1600" dirty="0"/>
              <a:t>Number of voted users</a:t>
            </a:r>
          </a:p>
          <a:p>
            <a:pPr marL="285750" indent="-285750" algn="l">
              <a:buFont typeface="Arial" panose="020B0604020202020204" pitchFamily="34" charset="0"/>
              <a:buChar char="•"/>
            </a:pPr>
            <a:r>
              <a:rPr lang="en-US" sz="2000" dirty="0"/>
              <a:t>Unfortunately</a:t>
            </a:r>
          </a:p>
          <a:p>
            <a:pPr marL="742950" lvl="1" indent="-285750">
              <a:buFont typeface="Arial" panose="020B0604020202020204" pitchFamily="34" charset="0"/>
              <a:buChar char="•"/>
            </a:pPr>
            <a:r>
              <a:rPr lang="en-US" sz="1600" dirty="0"/>
              <a:t>Most of this information is gathered after the movie has been released. </a:t>
            </a:r>
          </a:p>
          <a:p>
            <a:pPr marL="742950" lvl="1" indent="-285750">
              <a:buFont typeface="Arial" panose="020B0604020202020204" pitchFamily="34" charset="0"/>
              <a:buChar char="•"/>
            </a:pPr>
            <a:r>
              <a:rPr lang="en-US" sz="1600" dirty="0"/>
              <a:t>Scale does not consider producer-controlled variables as highly influential.</a:t>
            </a:r>
          </a:p>
          <a:p>
            <a:pPr marL="1200150" lvl="2" indent="-285750">
              <a:buFont typeface="Arial" panose="020B0604020202020204" pitchFamily="34" charset="0"/>
              <a:buChar char="•"/>
            </a:pPr>
            <a:r>
              <a:rPr lang="en-US" sz="1400" dirty="0"/>
              <a:t>With the exception of a few like Duration and investment. </a:t>
            </a:r>
          </a:p>
          <a:p>
            <a:pPr marL="285750" indent="-285750" algn="l">
              <a:buFont typeface="Arial" panose="020B0604020202020204" pitchFamily="34" charset="0"/>
              <a:buChar char="•"/>
            </a:pPr>
            <a:r>
              <a:rPr lang="en-US" sz="2000" dirty="0"/>
              <a:t>Suggestions: Choosing high-quality and consumer-recognized directors and actors. A considerable investment can help for future favorable reviews and likes. The movie should fall within the 123-126 min range. Think about the audience, at the end, they are the actual judges for a successful movie, and IMDB has realized that by creating their scale/ranking. </a:t>
            </a:r>
          </a:p>
          <a:p>
            <a:pPr marL="742950" lvl="1" indent="-285750">
              <a:buFont typeface="Arial" panose="020B0604020202020204" pitchFamily="34" charset="0"/>
              <a:buChar char="•"/>
            </a:pPr>
            <a:endParaRPr lang="en-US" dirty="0"/>
          </a:p>
        </p:txBody>
      </p:sp>
      <p:pic>
        <p:nvPicPr>
          <p:cNvPr id="12" name="Audio 11">
            <a:hlinkClick r:id="" action="ppaction://media"/>
            <a:extLst>
              <a:ext uri="{FF2B5EF4-FFF2-40B4-BE49-F238E27FC236}">
                <a16:creationId xmlns:a16="http://schemas.microsoft.com/office/drawing/2014/main" id="{0520925C-5794-49E4-8AA7-18BD5E81FB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4519064"/>
      </p:ext>
    </p:extLst>
  </p:cSld>
  <p:clrMapOvr>
    <a:masterClrMapping/>
  </p:clrMapOvr>
  <mc:AlternateContent xmlns:mc="http://schemas.openxmlformats.org/markup-compatibility/2006">
    <mc:Choice xmlns:p14="http://schemas.microsoft.com/office/powerpoint/2010/main" Requires="p14">
      <p:transition spd="slow" p14:dur="2000" advTm="53965"/>
    </mc:Choice>
    <mc:Fallback>
      <p:transition spd="slow" advTm="53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CCECB-6FC8-475A-B678-9BCB626C3429}"/>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93EC94BF-CCA4-4E2C-9DAF-9E04F0A6637F}"/>
              </a:ext>
            </a:extLst>
          </p:cNvPr>
          <p:cNvSpPr>
            <a:spLocks noGrp="1"/>
          </p:cNvSpPr>
          <p:nvPr>
            <p:ph idx="1"/>
          </p:nvPr>
        </p:nvSpPr>
        <p:spPr/>
        <p:txBody>
          <a:bodyPr/>
          <a:lstStyle/>
          <a:p>
            <a:r>
              <a:rPr lang="en-US" dirty="0"/>
              <a:t>Predict future movie’s IMDB Score based on:</a:t>
            </a:r>
          </a:p>
          <a:p>
            <a:pPr lvl="1"/>
            <a:r>
              <a:rPr lang="en-US" dirty="0"/>
              <a:t>Color</a:t>
            </a:r>
          </a:p>
          <a:p>
            <a:pPr lvl="1"/>
            <a:r>
              <a:rPr lang="en-US" dirty="0"/>
              <a:t>Director’s Name</a:t>
            </a:r>
          </a:p>
          <a:p>
            <a:pPr lvl="1"/>
            <a:r>
              <a:rPr lang="en-US" dirty="0"/>
              <a:t>Number of Critics for Reviews</a:t>
            </a:r>
          </a:p>
          <a:p>
            <a:pPr lvl="1"/>
            <a:r>
              <a:rPr lang="en-US" dirty="0"/>
              <a:t>Duration</a:t>
            </a:r>
          </a:p>
          <a:p>
            <a:pPr lvl="1"/>
            <a:r>
              <a:rPr lang="en-US" dirty="0"/>
              <a:t>Number of Votes per Users</a:t>
            </a:r>
          </a:p>
          <a:p>
            <a:pPr lvl="1"/>
            <a:r>
              <a:rPr lang="en-US" dirty="0"/>
              <a:t>Investment</a:t>
            </a:r>
          </a:p>
          <a:p>
            <a:pPr lvl="1"/>
            <a:r>
              <a:rPr lang="en-US" dirty="0"/>
              <a:t>Profit</a:t>
            </a:r>
          </a:p>
          <a:p>
            <a:pPr lvl="1"/>
            <a:r>
              <a:rPr lang="en-US" dirty="0"/>
              <a:t>Facebook Likes</a:t>
            </a:r>
          </a:p>
          <a:p>
            <a:pPr lvl="1"/>
            <a:r>
              <a:rPr lang="en-US" dirty="0"/>
              <a:t>Etc.…</a:t>
            </a:r>
          </a:p>
        </p:txBody>
      </p:sp>
      <p:pic>
        <p:nvPicPr>
          <p:cNvPr id="4" name="Picture 3">
            <a:extLst>
              <a:ext uri="{FF2B5EF4-FFF2-40B4-BE49-F238E27FC236}">
                <a16:creationId xmlns:a16="http://schemas.microsoft.com/office/drawing/2014/main" id="{ADEBD37A-7241-4271-B972-66794B8DE03F}"/>
              </a:ext>
            </a:extLst>
          </p:cNvPr>
          <p:cNvPicPr>
            <a:picLocks noChangeAspect="1"/>
          </p:cNvPicPr>
          <p:nvPr/>
        </p:nvPicPr>
        <p:blipFill>
          <a:blip r:embed="rId4"/>
          <a:stretch>
            <a:fillRect/>
          </a:stretch>
        </p:blipFill>
        <p:spPr>
          <a:xfrm>
            <a:off x="8456517" y="1613995"/>
            <a:ext cx="2821688" cy="4177205"/>
          </a:xfrm>
          <a:prstGeom prst="rect">
            <a:avLst/>
          </a:prstGeom>
        </p:spPr>
      </p:pic>
      <p:pic>
        <p:nvPicPr>
          <p:cNvPr id="7" name="Audio 6">
            <a:hlinkClick r:id="" action="ppaction://media"/>
            <a:extLst>
              <a:ext uri="{FF2B5EF4-FFF2-40B4-BE49-F238E27FC236}">
                <a16:creationId xmlns:a16="http://schemas.microsoft.com/office/drawing/2014/main" id="{926833EE-7D04-4BDB-8B6D-2F9C1D0B08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0640481"/>
      </p:ext>
    </p:extLst>
  </p:cSld>
  <p:clrMapOvr>
    <a:masterClrMapping/>
  </p:clrMapOvr>
  <mc:AlternateContent xmlns:mc="http://schemas.openxmlformats.org/markup-compatibility/2006">
    <mc:Choice xmlns:p14="http://schemas.microsoft.com/office/powerpoint/2010/main" Requires="p14">
      <p:transition spd="slow" p14:dur="2000" advTm="15312"/>
    </mc:Choice>
    <mc:Fallback>
      <p:transition spd="slow" advTm="15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26BBA-088C-4279-92DF-041E196B1F93}"/>
              </a:ext>
            </a:extLst>
          </p:cNvPr>
          <p:cNvSpPr>
            <a:spLocks noGrp="1"/>
          </p:cNvSpPr>
          <p:nvPr>
            <p:ph type="title"/>
          </p:nvPr>
        </p:nvSpPr>
        <p:spPr/>
        <p:txBody>
          <a:bodyPr/>
          <a:lstStyle/>
          <a:p>
            <a:r>
              <a:rPr lang="en-US" dirty="0"/>
              <a:t>Midterm</a:t>
            </a:r>
          </a:p>
        </p:txBody>
      </p:sp>
      <p:sp>
        <p:nvSpPr>
          <p:cNvPr id="3" name="Content Placeholder 2">
            <a:extLst>
              <a:ext uri="{FF2B5EF4-FFF2-40B4-BE49-F238E27FC236}">
                <a16:creationId xmlns:a16="http://schemas.microsoft.com/office/drawing/2014/main" id="{33711878-1CDA-42C8-B397-F0386128F11E}"/>
              </a:ext>
            </a:extLst>
          </p:cNvPr>
          <p:cNvSpPr>
            <a:spLocks noGrp="1"/>
          </p:cNvSpPr>
          <p:nvPr>
            <p:ph idx="1"/>
          </p:nvPr>
        </p:nvSpPr>
        <p:spPr/>
        <p:txBody>
          <a:bodyPr/>
          <a:lstStyle/>
          <a:p>
            <a:r>
              <a:rPr lang="en-US" dirty="0"/>
              <a:t>The first part of the project consisted mostly on:</a:t>
            </a:r>
          </a:p>
          <a:p>
            <a:pPr lvl="1"/>
            <a:r>
              <a:rPr lang="en-US" dirty="0"/>
              <a:t>Business Understanding</a:t>
            </a:r>
          </a:p>
          <a:p>
            <a:pPr lvl="2"/>
            <a:r>
              <a:rPr lang="en-US" dirty="0"/>
              <a:t>Goal</a:t>
            </a:r>
          </a:p>
          <a:p>
            <a:pPr lvl="1"/>
            <a:r>
              <a:rPr lang="en-US" dirty="0"/>
              <a:t>Data Cleaning/Preparation</a:t>
            </a:r>
          </a:p>
          <a:p>
            <a:pPr lvl="2"/>
            <a:r>
              <a:rPr lang="en-US" dirty="0"/>
              <a:t>We got rid of missing and duplicate values.</a:t>
            </a:r>
          </a:p>
          <a:p>
            <a:pPr lvl="2"/>
            <a:r>
              <a:rPr lang="en-US" dirty="0"/>
              <a:t>Re-organized the data.</a:t>
            </a:r>
          </a:p>
          <a:p>
            <a:pPr lvl="1"/>
            <a:r>
              <a:rPr lang="en-US" dirty="0"/>
              <a:t>Business Intelligence</a:t>
            </a:r>
          </a:p>
          <a:p>
            <a:pPr lvl="2"/>
            <a:r>
              <a:rPr lang="en-US" dirty="0"/>
              <a:t>Answering simple business-related questions.</a:t>
            </a:r>
          </a:p>
          <a:p>
            <a:pPr lvl="1"/>
            <a:r>
              <a:rPr lang="en-US" dirty="0"/>
              <a:t>Correlation</a:t>
            </a:r>
          </a:p>
          <a:p>
            <a:pPr lvl="2"/>
            <a:r>
              <a:rPr lang="en-US" dirty="0"/>
              <a:t>Determining important/impactful variables. </a:t>
            </a:r>
          </a:p>
          <a:p>
            <a:pPr lvl="1"/>
            <a:endParaRPr lang="en-US" dirty="0"/>
          </a:p>
        </p:txBody>
      </p:sp>
      <p:pic>
        <p:nvPicPr>
          <p:cNvPr id="9" name="Audio 8">
            <a:hlinkClick r:id="" action="ppaction://media"/>
            <a:extLst>
              <a:ext uri="{FF2B5EF4-FFF2-40B4-BE49-F238E27FC236}">
                <a16:creationId xmlns:a16="http://schemas.microsoft.com/office/drawing/2014/main" id="{FFD0AFCC-13B3-4E34-9E65-8326184703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1508234"/>
      </p:ext>
    </p:extLst>
  </p:cSld>
  <p:clrMapOvr>
    <a:masterClrMapping/>
  </p:clrMapOvr>
  <mc:AlternateContent xmlns:mc="http://schemas.openxmlformats.org/markup-compatibility/2006">
    <mc:Choice xmlns:p14="http://schemas.microsoft.com/office/powerpoint/2010/main" Requires="p14">
      <p:transition spd="slow" p14:dur="2000" advTm="38836"/>
    </mc:Choice>
    <mc:Fallback>
      <p:transition spd="slow" advTm="38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04FDE-CDEE-4C69-B468-9D40E09AEFEA}"/>
              </a:ext>
            </a:extLst>
          </p:cNvPr>
          <p:cNvSpPr>
            <a:spLocks noGrp="1"/>
          </p:cNvSpPr>
          <p:nvPr>
            <p:ph type="title"/>
          </p:nvPr>
        </p:nvSpPr>
        <p:spPr/>
        <p:txBody>
          <a:bodyPr/>
          <a:lstStyle/>
          <a:p>
            <a:r>
              <a:rPr lang="en-US" dirty="0"/>
              <a:t>Business Understanding</a:t>
            </a:r>
          </a:p>
        </p:txBody>
      </p:sp>
      <p:sp>
        <p:nvSpPr>
          <p:cNvPr id="3" name="Content Placeholder 2">
            <a:extLst>
              <a:ext uri="{FF2B5EF4-FFF2-40B4-BE49-F238E27FC236}">
                <a16:creationId xmlns:a16="http://schemas.microsoft.com/office/drawing/2014/main" id="{011FE4C7-C56B-47D4-8635-113978EE44A8}"/>
              </a:ext>
            </a:extLst>
          </p:cNvPr>
          <p:cNvSpPr>
            <a:spLocks noGrp="1"/>
          </p:cNvSpPr>
          <p:nvPr>
            <p:ph idx="1"/>
          </p:nvPr>
        </p:nvSpPr>
        <p:spPr/>
        <p:txBody>
          <a:bodyPr/>
          <a:lstStyle/>
          <a:p>
            <a:r>
              <a:rPr lang="en-US" dirty="0"/>
              <a:t>Goal: Use and interpret past IMDB data to understand movie performances.</a:t>
            </a:r>
          </a:p>
          <a:p>
            <a:pPr lvl="1"/>
            <a:r>
              <a:rPr lang="en-US" dirty="0"/>
              <a:t>Personally, I tried to understand relationships between human preferences and variables controlled by the producers. </a:t>
            </a:r>
          </a:p>
          <a:p>
            <a:pPr lvl="2"/>
            <a:r>
              <a:rPr lang="en-US" dirty="0"/>
              <a:t>Investment</a:t>
            </a:r>
          </a:p>
          <a:p>
            <a:pPr lvl="2"/>
            <a:r>
              <a:rPr lang="en-US" dirty="0"/>
              <a:t>Social Media Feedback</a:t>
            </a:r>
          </a:p>
          <a:p>
            <a:pPr lvl="2"/>
            <a:r>
              <a:rPr lang="en-US" dirty="0"/>
              <a:t>Current Market Trends</a:t>
            </a:r>
          </a:p>
          <a:p>
            <a:pPr lvl="1"/>
            <a:r>
              <a:rPr lang="en-US" dirty="0"/>
              <a:t>I predicted that Facebook likes and investments, for example, would have a positive relationship with the IMDB Score. </a:t>
            </a:r>
          </a:p>
          <a:p>
            <a:pPr lvl="2"/>
            <a:r>
              <a:rPr lang="en-US" dirty="0"/>
              <a:t>More Facebook likes/higher investment = higher IMDB Score</a:t>
            </a:r>
          </a:p>
        </p:txBody>
      </p:sp>
      <p:pic>
        <p:nvPicPr>
          <p:cNvPr id="9" name="Audio 8">
            <a:hlinkClick r:id="" action="ppaction://media"/>
            <a:extLst>
              <a:ext uri="{FF2B5EF4-FFF2-40B4-BE49-F238E27FC236}">
                <a16:creationId xmlns:a16="http://schemas.microsoft.com/office/drawing/2014/main" id="{F1824093-F4E8-43F8-935F-FCF9B34D0B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73411872"/>
      </p:ext>
    </p:extLst>
  </p:cSld>
  <p:clrMapOvr>
    <a:masterClrMapping/>
  </p:clrMapOvr>
  <mc:AlternateContent xmlns:mc="http://schemas.openxmlformats.org/markup-compatibility/2006">
    <mc:Choice xmlns:p14="http://schemas.microsoft.com/office/powerpoint/2010/main" Requires="p14">
      <p:transition spd="slow" p14:dur="2000" advTm="49566"/>
    </mc:Choice>
    <mc:Fallback>
      <p:transition spd="slow" advTm="49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15A1844-5CB8-438B-B90E-EF2A51CF87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964" r="2807" b="1446"/>
          <a:stretch/>
        </p:blipFill>
        <p:spPr>
          <a:xfrm>
            <a:off x="6586695" y="1"/>
            <a:ext cx="5605305" cy="6858000"/>
          </a:xfrm>
          <a:prstGeom prst="rect">
            <a:avLst/>
          </a:prstGeom>
        </p:spPr>
      </p:pic>
      <p:sp>
        <p:nvSpPr>
          <p:cNvPr id="2" name="Title 1">
            <a:extLst>
              <a:ext uri="{FF2B5EF4-FFF2-40B4-BE49-F238E27FC236}">
                <a16:creationId xmlns:a16="http://schemas.microsoft.com/office/drawing/2014/main" id="{DEC991DA-DA61-4086-BC45-8F74B2429C5D}"/>
              </a:ext>
            </a:extLst>
          </p:cNvPr>
          <p:cNvSpPr>
            <a:spLocks noGrp="1"/>
          </p:cNvSpPr>
          <p:nvPr>
            <p:ph type="title"/>
          </p:nvPr>
        </p:nvSpPr>
        <p:spPr>
          <a:xfrm>
            <a:off x="913796" y="609600"/>
            <a:ext cx="5168052" cy="1117600"/>
          </a:xfrm>
        </p:spPr>
        <p:txBody>
          <a:bodyPr>
            <a:normAutofit/>
          </a:bodyPr>
          <a:lstStyle/>
          <a:p>
            <a:r>
              <a:rPr lang="en-US" dirty="0"/>
              <a:t>Correlation</a:t>
            </a:r>
          </a:p>
        </p:txBody>
      </p:sp>
      <p:sp>
        <p:nvSpPr>
          <p:cNvPr id="11" name="Content Placeholder 10">
            <a:extLst>
              <a:ext uri="{FF2B5EF4-FFF2-40B4-BE49-F238E27FC236}">
                <a16:creationId xmlns:a16="http://schemas.microsoft.com/office/drawing/2014/main" id="{060386FE-3481-4040-84FE-662073544DBE}"/>
              </a:ext>
            </a:extLst>
          </p:cNvPr>
          <p:cNvSpPr>
            <a:spLocks noGrp="1"/>
          </p:cNvSpPr>
          <p:nvPr>
            <p:ph idx="1"/>
          </p:nvPr>
        </p:nvSpPr>
        <p:spPr>
          <a:xfrm>
            <a:off x="913796" y="1828800"/>
            <a:ext cx="5168052" cy="3962400"/>
          </a:xfrm>
        </p:spPr>
        <p:txBody>
          <a:bodyPr>
            <a:normAutofit/>
          </a:bodyPr>
          <a:lstStyle/>
          <a:p>
            <a:pPr>
              <a:buClr>
                <a:srgbClr val="00D9FF"/>
              </a:buClr>
            </a:pPr>
            <a:r>
              <a:rPr lang="en-US" dirty="0"/>
              <a:t>In our final correlations, we confirmed that a few of the variables we predicted were as impactful as we thought. Still, other values were also as important.</a:t>
            </a:r>
          </a:p>
          <a:p>
            <a:pPr lvl="1">
              <a:buClr>
                <a:srgbClr val="00D9FF"/>
              </a:buClr>
            </a:pPr>
            <a:r>
              <a:rPr lang="en-US" dirty="0"/>
              <a:t>Number of critics for reviews</a:t>
            </a:r>
          </a:p>
          <a:p>
            <a:pPr lvl="1">
              <a:buClr>
                <a:srgbClr val="00D9FF"/>
              </a:buClr>
            </a:pPr>
            <a:r>
              <a:rPr lang="en-US" dirty="0"/>
              <a:t>Duration</a:t>
            </a:r>
          </a:p>
          <a:p>
            <a:pPr lvl="1">
              <a:buClr>
                <a:srgbClr val="00D9FF"/>
              </a:buClr>
            </a:pPr>
            <a:r>
              <a:rPr lang="en-US" dirty="0"/>
              <a:t>Director Facebook likes</a:t>
            </a:r>
          </a:p>
          <a:p>
            <a:pPr lvl="1">
              <a:buClr>
                <a:srgbClr val="00D9FF"/>
              </a:buClr>
            </a:pPr>
            <a:r>
              <a:rPr lang="en-US" dirty="0"/>
              <a:t>Gross</a:t>
            </a:r>
          </a:p>
        </p:txBody>
      </p:sp>
      <p:pic>
        <p:nvPicPr>
          <p:cNvPr id="9" name="Content Placeholder 3">
            <a:extLst>
              <a:ext uri="{FF2B5EF4-FFF2-40B4-BE49-F238E27FC236}">
                <a16:creationId xmlns:a16="http://schemas.microsoft.com/office/drawing/2014/main" id="{D0B489BA-C045-49F9-A949-3EE3FE434D07}"/>
              </a:ext>
            </a:extLst>
          </p:cNvPr>
          <p:cNvPicPr>
            <a:picLocks noChangeAspect="1"/>
          </p:cNvPicPr>
          <p:nvPr/>
        </p:nvPicPr>
        <p:blipFill>
          <a:blip r:embed="rId6"/>
          <a:stretch>
            <a:fillRect/>
          </a:stretch>
        </p:blipFill>
        <p:spPr>
          <a:xfrm>
            <a:off x="7544675" y="80705"/>
            <a:ext cx="3916856" cy="3292990"/>
          </a:xfrm>
          <a:prstGeom prst="rect">
            <a:avLst/>
          </a:prstGeom>
        </p:spPr>
      </p:pic>
      <p:pic>
        <p:nvPicPr>
          <p:cNvPr id="6" name="Picture 5">
            <a:extLst>
              <a:ext uri="{FF2B5EF4-FFF2-40B4-BE49-F238E27FC236}">
                <a16:creationId xmlns:a16="http://schemas.microsoft.com/office/drawing/2014/main" id="{5656AEE2-5CB2-40AF-8D1F-7CFDA0C6084E}"/>
              </a:ext>
            </a:extLst>
          </p:cNvPr>
          <p:cNvPicPr>
            <a:picLocks noChangeAspect="1"/>
          </p:cNvPicPr>
          <p:nvPr/>
        </p:nvPicPr>
        <p:blipFill>
          <a:blip r:embed="rId7"/>
          <a:stretch>
            <a:fillRect/>
          </a:stretch>
        </p:blipFill>
        <p:spPr>
          <a:xfrm>
            <a:off x="7544675" y="3604079"/>
            <a:ext cx="3916856" cy="3023538"/>
          </a:xfrm>
          <a:prstGeom prst="rect">
            <a:avLst/>
          </a:prstGeom>
        </p:spPr>
      </p:pic>
      <p:pic>
        <p:nvPicPr>
          <p:cNvPr id="12" name="Audio 11">
            <a:hlinkClick r:id="" action="ppaction://media"/>
            <a:extLst>
              <a:ext uri="{FF2B5EF4-FFF2-40B4-BE49-F238E27FC236}">
                <a16:creationId xmlns:a16="http://schemas.microsoft.com/office/drawing/2014/main" id="{3B8BA2B2-5816-45B1-A5D8-098331A8579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17913254"/>
      </p:ext>
    </p:extLst>
  </p:cSld>
  <p:clrMapOvr>
    <a:masterClrMapping/>
  </p:clrMapOvr>
  <mc:AlternateContent xmlns:mc="http://schemas.openxmlformats.org/markup-compatibility/2006">
    <mc:Choice xmlns:p14="http://schemas.microsoft.com/office/powerpoint/2010/main" Requires="p14">
      <p:transition spd="slow" p14:dur="2000" advTm="44746"/>
    </mc:Choice>
    <mc:Fallback>
      <p:transition spd="slow" advTm="44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D79CC-D8E2-40E1-B987-1BBED0D8B7D4}"/>
              </a:ext>
            </a:extLst>
          </p:cNvPr>
          <p:cNvSpPr>
            <a:spLocks noGrp="1"/>
          </p:cNvSpPr>
          <p:nvPr>
            <p:ph type="title"/>
          </p:nvPr>
        </p:nvSpPr>
        <p:spPr/>
        <p:txBody>
          <a:bodyPr/>
          <a:lstStyle/>
          <a:p>
            <a:r>
              <a:rPr lang="en-US" dirty="0"/>
              <a:t>Final Project</a:t>
            </a:r>
          </a:p>
        </p:txBody>
      </p:sp>
      <p:sp>
        <p:nvSpPr>
          <p:cNvPr id="3" name="Content Placeholder 2">
            <a:extLst>
              <a:ext uri="{FF2B5EF4-FFF2-40B4-BE49-F238E27FC236}">
                <a16:creationId xmlns:a16="http://schemas.microsoft.com/office/drawing/2014/main" id="{AE3B2530-AC27-4C1B-97F1-1D77049B5DBB}"/>
              </a:ext>
            </a:extLst>
          </p:cNvPr>
          <p:cNvSpPr>
            <a:spLocks noGrp="1"/>
          </p:cNvSpPr>
          <p:nvPr>
            <p:ph idx="1"/>
          </p:nvPr>
        </p:nvSpPr>
        <p:spPr/>
        <p:txBody>
          <a:bodyPr/>
          <a:lstStyle/>
          <a:p>
            <a:r>
              <a:rPr lang="en-US" dirty="0"/>
              <a:t>Goal: Use our past findings to test the accuracy of our predictions and suggestions. </a:t>
            </a:r>
          </a:p>
          <a:p>
            <a:pPr lvl="1"/>
            <a:r>
              <a:rPr lang="en-US" dirty="0"/>
              <a:t>Data Preparation</a:t>
            </a:r>
          </a:p>
          <a:p>
            <a:pPr lvl="1"/>
            <a:r>
              <a:rPr lang="en-US" dirty="0"/>
              <a:t>Correlation</a:t>
            </a:r>
          </a:p>
          <a:p>
            <a:pPr lvl="1"/>
            <a:r>
              <a:rPr lang="en-US" dirty="0"/>
              <a:t>Regression</a:t>
            </a:r>
          </a:p>
          <a:p>
            <a:pPr lvl="1"/>
            <a:r>
              <a:rPr lang="en-US" dirty="0"/>
              <a:t>Classification</a:t>
            </a:r>
          </a:p>
          <a:p>
            <a:pPr lvl="1"/>
            <a:r>
              <a:rPr lang="en-US" dirty="0"/>
              <a:t>Clustering</a:t>
            </a:r>
          </a:p>
          <a:p>
            <a:pPr lvl="1"/>
            <a:r>
              <a:rPr lang="en-US" dirty="0"/>
              <a:t>Story Telling</a:t>
            </a:r>
          </a:p>
        </p:txBody>
      </p:sp>
      <p:pic>
        <p:nvPicPr>
          <p:cNvPr id="5" name="Audio 4">
            <a:hlinkClick r:id="" action="ppaction://media"/>
            <a:extLst>
              <a:ext uri="{FF2B5EF4-FFF2-40B4-BE49-F238E27FC236}">
                <a16:creationId xmlns:a16="http://schemas.microsoft.com/office/drawing/2014/main" id="{519F9F11-CEA1-4780-899B-1602921DE1E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93588869"/>
      </p:ext>
    </p:extLst>
  </p:cSld>
  <p:clrMapOvr>
    <a:masterClrMapping/>
  </p:clrMapOvr>
  <mc:AlternateContent xmlns:mc="http://schemas.openxmlformats.org/markup-compatibility/2006">
    <mc:Choice xmlns:p14="http://schemas.microsoft.com/office/powerpoint/2010/main" Requires="p14">
      <p:transition spd="slow" p14:dur="2000" advTm="14930"/>
    </mc:Choice>
    <mc:Fallback>
      <p:transition spd="slow" advTm="14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BC983-83A7-483B-8EDF-30779391D2FE}"/>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A0555A60-E561-496D-A244-0A927C200F10}"/>
              </a:ext>
            </a:extLst>
          </p:cNvPr>
          <p:cNvSpPr>
            <a:spLocks noGrp="1"/>
          </p:cNvSpPr>
          <p:nvPr>
            <p:ph idx="1"/>
          </p:nvPr>
        </p:nvSpPr>
        <p:spPr/>
        <p:txBody>
          <a:bodyPr/>
          <a:lstStyle/>
          <a:p>
            <a:r>
              <a:rPr lang="en-US" dirty="0"/>
              <a:t>New data frame</a:t>
            </a:r>
          </a:p>
          <a:p>
            <a:pPr lvl="1"/>
            <a:r>
              <a:rPr lang="en-US" dirty="0"/>
              <a:t>IMDB Category</a:t>
            </a:r>
          </a:p>
          <a:p>
            <a:pPr lvl="1"/>
            <a:r>
              <a:rPr lang="en-US" dirty="0"/>
              <a:t>Dropping unnecessary variables</a:t>
            </a:r>
          </a:p>
          <a:p>
            <a:pPr lvl="1"/>
            <a:r>
              <a:rPr lang="en-US" dirty="0"/>
              <a:t>Dummies</a:t>
            </a:r>
          </a:p>
          <a:p>
            <a:pPr lvl="2"/>
            <a:r>
              <a:rPr lang="en-US" dirty="0"/>
              <a:t>Genres</a:t>
            </a:r>
          </a:p>
          <a:p>
            <a:pPr lvl="2"/>
            <a:r>
              <a:rPr lang="en-US" dirty="0"/>
              <a:t>Content Rating</a:t>
            </a:r>
          </a:p>
          <a:p>
            <a:pPr lvl="2"/>
            <a:r>
              <a:rPr lang="en-US" dirty="0"/>
              <a:t>Color</a:t>
            </a:r>
          </a:p>
        </p:txBody>
      </p:sp>
      <p:pic>
        <p:nvPicPr>
          <p:cNvPr id="17" name="Audio 16">
            <a:hlinkClick r:id="" action="ppaction://media"/>
            <a:extLst>
              <a:ext uri="{FF2B5EF4-FFF2-40B4-BE49-F238E27FC236}">
                <a16:creationId xmlns:a16="http://schemas.microsoft.com/office/drawing/2014/main" id="{080B98C6-E6AA-4D11-9F47-B8AF264342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39342343"/>
      </p:ext>
    </p:extLst>
  </p:cSld>
  <p:clrMapOvr>
    <a:masterClrMapping/>
  </p:clrMapOvr>
  <mc:AlternateContent xmlns:mc="http://schemas.openxmlformats.org/markup-compatibility/2006">
    <mc:Choice xmlns:p14="http://schemas.microsoft.com/office/powerpoint/2010/main" Requires="p14">
      <p:transition spd="slow" p14:dur="2000" advTm="70233"/>
    </mc:Choice>
    <mc:Fallback>
      <p:transition spd="slow" advTm="70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F15A1844-5CB8-438B-B90E-EF2A51CF87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964" r="2807" b="1446"/>
          <a:stretch/>
        </p:blipFill>
        <p:spPr>
          <a:xfrm>
            <a:off x="6586695" y="1"/>
            <a:ext cx="5605305" cy="6858000"/>
          </a:xfrm>
          <a:prstGeom prst="rect">
            <a:avLst/>
          </a:prstGeom>
        </p:spPr>
      </p:pic>
      <p:sp>
        <p:nvSpPr>
          <p:cNvPr id="2" name="Title 1">
            <a:extLst>
              <a:ext uri="{FF2B5EF4-FFF2-40B4-BE49-F238E27FC236}">
                <a16:creationId xmlns:a16="http://schemas.microsoft.com/office/drawing/2014/main" id="{EC25670E-5EA8-4FAD-A5A7-C99A4B3B7632}"/>
              </a:ext>
            </a:extLst>
          </p:cNvPr>
          <p:cNvSpPr>
            <a:spLocks noGrp="1"/>
          </p:cNvSpPr>
          <p:nvPr>
            <p:ph type="title"/>
          </p:nvPr>
        </p:nvSpPr>
        <p:spPr>
          <a:xfrm>
            <a:off x="913796" y="609600"/>
            <a:ext cx="5168052" cy="1117600"/>
          </a:xfrm>
        </p:spPr>
        <p:txBody>
          <a:bodyPr>
            <a:normAutofit/>
          </a:bodyPr>
          <a:lstStyle/>
          <a:p>
            <a:r>
              <a:rPr lang="en-US" dirty="0"/>
              <a:t>Correlation</a:t>
            </a:r>
          </a:p>
        </p:txBody>
      </p:sp>
      <p:sp>
        <p:nvSpPr>
          <p:cNvPr id="10" name="Content Placeholder 9">
            <a:extLst>
              <a:ext uri="{FF2B5EF4-FFF2-40B4-BE49-F238E27FC236}">
                <a16:creationId xmlns:a16="http://schemas.microsoft.com/office/drawing/2014/main" id="{2C98B652-C6AE-4426-A45E-6CA998681410}"/>
              </a:ext>
            </a:extLst>
          </p:cNvPr>
          <p:cNvSpPr>
            <a:spLocks noGrp="1"/>
          </p:cNvSpPr>
          <p:nvPr>
            <p:ph idx="1"/>
          </p:nvPr>
        </p:nvSpPr>
        <p:spPr>
          <a:xfrm>
            <a:off x="913796" y="1828800"/>
            <a:ext cx="5168052" cy="3962400"/>
          </a:xfrm>
        </p:spPr>
        <p:txBody>
          <a:bodyPr>
            <a:normAutofit/>
          </a:bodyPr>
          <a:lstStyle/>
          <a:p>
            <a:pPr>
              <a:buClr>
                <a:srgbClr val="FFA100"/>
              </a:buClr>
            </a:pPr>
            <a:r>
              <a:rPr lang="en-US" dirty="0"/>
              <a:t>In my opinion, these are the most important variables. </a:t>
            </a:r>
          </a:p>
          <a:p>
            <a:pPr>
              <a:buClr>
                <a:srgbClr val="FFA100"/>
              </a:buClr>
            </a:pPr>
            <a:r>
              <a:rPr lang="en-US" dirty="0"/>
              <a:t>The lighter the shade of red = the higher the correlation of the variables with the IMDB Score. </a:t>
            </a:r>
          </a:p>
        </p:txBody>
      </p:sp>
      <p:pic>
        <p:nvPicPr>
          <p:cNvPr id="5" name="Picture 4">
            <a:extLst>
              <a:ext uri="{FF2B5EF4-FFF2-40B4-BE49-F238E27FC236}">
                <a16:creationId xmlns:a16="http://schemas.microsoft.com/office/drawing/2014/main" id="{A5DD135E-CD67-4E54-8A74-441B4C2EC0AB}"/>
              </a:ext>
            </a:extLst>
          </p:cNvPr>
          <p:cNvPicPr>
            <a:picLocks noChangeAspect="1"/>
          </p:cNvPicPr>
          <p:nvPr/>
        </p:nvPicPr>
        <p:blipFill>
          <a:blip r:embed="rId6"/>
          <a:stretch>
            <a:fillRect/>
          </a:stretch>
        </p:blipFill>
        <p:spPr>
          <a:xfrm>
            <a:off x="6819446" y="609600"/>
            <a:ext cx="5118005" cy="5349766"/>
          </a:xfrm>
          <a:prstGeom prst="rect">
            <a:avLst/>
          </a:prstGeom>
        </p:spPr>
      </p:pic>
      <p:pic>
        <p:nvPicPr>
          <p:cNvPr id="32" name="Audio 31">
            <a:hlinkClick r:id="" action="ppaction://media"/>
            <a:extLst>
              <a:ext uri="{FF2B5EF4-FFF2-40B4-BE49-F238E27FC236}">
                <a16:creationId xmlns:a16="http://schemas.microsoft.com/office/drawing/2014/main" id="{C67485E4-143A-40B6-9CDB-2804CE33A2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63799258"/>
      </p:ext>
    </p:extLst>
  </p:cSld>
  <p:clrMapOvr>
    <a:masterClrMapping/>
  </p:clrMapOvr>
  <mc:AlternateContent xmlns:mc="http://schemas.openxmlformats.org/markup-compatibility/2006">
    <mc:Choice xmlns:p14="http://schemas.microsoft.com/office/powerpoint/2010/main" Requires="p14">
      <p:transition spd="slow" p14:dur="2000" advTm="34789"/>
    </mc:Choice>
    <mc:Fallback>
      <p:transition spd="slow" advTm="34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58315-989B-43BF-A86C-75E4B99A3401}"/>
              </a:ext>
            </a:extLst>
          </p:cNvPr>
          <p:cNvSpPr>
            <a:spLocks noGrp="1"/>
          </p:cNvSpPr>
          <p:nvPr>
            <p:ph type="title"/>
          </p:nvPr>
        </p:nvSpPr>
        <p:spPr>
          <a:xfrm>
            <a:off x="913795" y="609600"/>
            <a:ext cx="3706889" cy="457201"/>
          </a:xfrm>
        </p:spPr>
        <p:txBody>
          <a:bodyPr/>
          <a:lstStyle/>
          <a:p>
            <a:r>
              <a:rPr lang="en-US" dirty="0"/>
              <a:t>Regression</a:t>
            </a:r>
          </a:p>
        </p:txBody>
      </p:sp>
      <p:sp>
        <p:nvSpPr>
          <p:cNvPr id="3" name="Content Placeholder 2">
            <a:extLst>
              <a:ext uri="{FF2B5EF4-FFF2-40B4-BE49-F238E27FC236}">
                <a16:creationId xmlns:a16="http://schemas.microsoft.com/office/drawing/2014/main" id="{80477E48-A6E4-48AC-AD78-45E8E222D0CA}"/>
              </a:ext>
            </a:extLst>
          </p:cNvPr>
          <p:cNvSpPr>
            <a:spLocks noGrp="1"/>
          </p:cNvSpPr>
          <p:nvPr>
            <p:ph idx="1"/>
          </p:nvPr>
        </p:nvSpPr>
        <p:spPr/>
        <p:txBody>
          <a:bodyPr>
            <a:normAutofit/>
          </a:bodyPr>
          <a:lstStyle/>
          <a:p>
            <a:pPr lvl="1"/>
            <a:r>
              <a:rPr lang="en-US" dirty="0"/>
              <a:t>Best Model = Random Forest Regressor</a:t>
            </a:r>
          </a:p>
          <a:p>
            <a:pPr lvl="2"/>
            <a:r>
              <a:rPr lang="en-US" dirty="0"/>
              <a:t>MSE = 10%</a:t>
            </a:r>
          </a:p>
          <a:p>
            <a:pPr lvl="2"/>
            <a:r>
              <a:rPr lang="en-US" dirty="0"/>
              <a:t>R-Squared = 90.9%</a:t>
            </a:r>
          </a:p>
          <a:p>
            <a:endParaRPr lang="en-US" dirty="0"/>
          </a:p>
        </p:txBody>
      </p:sp>
      <p:sp>
        <p:nvSpPr>
          <p:cNvPr id="4" name="Text Placeholder 3">
            <a:extLst>
              <a:ext uri="{FF2B5EF4-FFF2-40B4-BE49-F238E27FC236}">
                <a16:creationId xmlns:a16="http://schemas.microsoft.com/office/drawing/2014/main" id="{FA655EBF-9F0F-4121-9ADF-48CF933BE0B8}"/>
              </a:ext>
            </a:extLst>
          </p:cNvPr>
          <p:cNvSpPr>
            <a:spLocks noGrp="1"/>
          </p:cNvSpPr>
          <p:nvPr>
            <p:ph type="body" sz="half" idx="2"/>
          </p:nvPr>
        </p:nvSpPr>
        <p:spPr>
          <a:xfrm>
            <a:off x="913795" y="1194816"/>
            <a:ext cx="3706889" cy="4596383"/>
          </a:xfrm>
        </p:spPr>
        <p:txBody>
          <a:bodyPr>
            <a:normAutofit/>
          </a:bodyPr>
          <a:lstStyle/>
          <a:p>
            <a:r>
              <a:rPr lang="en-US" dirty="0"/>
              <a:t>Feature Selection (RFE) – top 3 ranked variables</a:t>
            </a:r>
          </a:p>
          <a:p>
            <a:pPr marL="792900" lvl="1" indent="-342900">
              <a:buFont typeface="+mj-lt"/>
              <a:buAutoNum type="arabicParenR"/>
            </a:pPr>
            <a:r>
              <a:rPr lang="en-US" dirty="0"/>
              <a:t>Duration</a:t>
            </a:r>
          </a:p>
          <a:p>
            <a:pPr marL="792900" lvl="1" indent="-342900">
              <a:buFont typeface="+mj-lt"/>
              <a:buAutoNum type="arabicParenR"/>
            </a:pPr>
            <a:r>
              <a:rPr lang="en-US" dirty="0"/>
              <a:t>Number of critics for reviews</a:t>
            </a:r>
          </a:p>
          <a:p>
            <a:pPr marL="792900" lvl="1" indent="-342900">
              <a:buFont typeface="+mj-lt"/>
              <a:buAutoNum type="arabicParenR"/>
            </a:pPr>
            <a:r>
              <a:rPr lang="en-US" dirty="0"/>
              <a:t>Number of users for reviews</a:t>
            </a:r>
          </a:p>
          <a:p>
            <a:r>
              <a:rPr lang="en-US" dirty="0"/>
              <a:t>Multiple Regression </a:t>
            </a:r>
          </a:p>
          <a:p>
            <a:pPr lvl="1"/>
            <a:r>
              <a:rPr lang="en-US" dirty="0"/>
              <a:t>MSE = 75%</a:t>
            </a:r>
          </a:p>
          <a:p>
            <a:pPr lvl="1"/>
            <a:r>
              <a:rPr lang="en-US" dirty="0"/>
              <a:t>R-Squared = 32.5%</a:t>
            </a:r>
          </a:p>
          <a:p>
            <a:r>
              <a:rPr lang="en-US" dirty="0"/>
              <a:t>Ridge</a:t>
            </a:r>
          </a:p>
          <a:p>
            <a:pPr lvl="1"/>
            <a:r>
              <a:rPr lang="en-US" dirty="0"/>
              <a:t>MSE = 75%</a:t>
            </a:r>
          </a:p>
          <a:p>
            <a:pPr lvl="1"/>
            <a:r>
              <a:rPr lang="en-US" dirty="0"/>
              <a:t>R-Squared = 32.5%</a:t>
            </a:r>
          </a:p>
          <a:p>
            <a:r>
              <a:rPr lang="en-US" dirty="0"/>
              <a:t>Lasso </a:t>
            </a:r>
          </a:p>
          <a:p>
            <a:pPr lvl="1"/>
            <a:r>
              <a:rPr lang="en-US" dirty="0"/>
              <a:t>MSE = 75%</a:t>
            </a:r>
          </a:p>
          <a:p>
            <a:pPr lvl="1"/>
            <a:r>
              <a:rPr lang="en-US" dirty="0"/>
              <a:t>R-Squared = 32.5%</a:t>
            </a:r>
          </a:p>
          <a:p>
            <a:endParaRPr lang="en-US" dirty="0"/>
          </a:p>
        </p:txBody>
      </p:sp>
      <p:pic>
        <p:nvPicPr>
          <p:cNvPr id="5" name="Picture 4">
            <a:extLst>
              <a:ext uri="{FF2B5EF4-FFF2-40B4-BE49-F238E27FC236}">
                <a16:creationId xmlns:a16="http://schemas.microsoft.com/office/drawing/2014/main" id="{E89E3905-6BE9-4B50-A8CE-FC8F0DC11395}"/>
              </a:ext>
            </a:extLst>
          </p:cNvPr>
          <p:cNvPicPr>
            <a:picLocks noChangeAspect="1"/>
          </p:cNvPicPr>
          <p:nvPr/>
        </p:nvPicPr>
        <p:blipFill>
          <a:blip r:embed="rId4"/>
          <a:stretch>
            <a:fillRect/>
          </a:stretch>
        </p:blipFill>
        <p:spPr>
          <a:xfrm>
            <a:off x="5681115" y="1908810"/>
            <a:ext cx="4760959" cy="1520190"/>
          </a:xfrm>
          <a:prstGeom prst="rect">
            <a:avLst/>
          </a:prstGeom>
        </p:spPr>
      </p:pic>
      <p:pic>
        <p:nvPicPr>
          <p:cNvPr id="6" name="Picture 5">
            <a:extLst>
              <a:ext uri="{FF2B5EF4-FFF2-40B4-BE49-F238E27FC236}">
                <a16:creationId xmlns:a16="http://schemas.microsoft.com/office/drawing/2014/main" id="{ED27197E-08EE-43D7-B199-A6D11CF666C1}"/>
              </a:ext>
            </a:extLst>
          </p:cNvPr>
          <p:cNvPicPr>
            <a:picLocks noChangeAspect="1"/>
          </p:cNvPicPr>
          <p:nvPr/>
        </p:nvPicPr>
        <p:blipFill>
          <a:blip r:embed="rId5"/>
          <a:stretch>
            <a:fillRect/>
          </a:stretch>
        </p:blipFill>
        <p:spPr>
          <a:xfrm>
            <a:off x="6812138" y="3753612"/>
            <a:ext cx="3629936" cy="2482977"/>
          </a:xfrm>
          <a:prstGeom prst="rect">
            <a:avLst/>
          </a:prstGeom>
        </p:spPr>
      </p:pic>
      <p:pic>
        <p:nvPicPr>
          <p:cNvPr id="13" name="Audio 12">
            <a:hlinkClick r:id="" action="ppaction://media"/>
            <a:extLst>
              <a:ext uri="{FF2B5EF4-FFF2-40B4-BE49-F238E27FC236}">
                <a16:creationId xmlns:a16="http://schemas.microsoft.com/office/drawing/2014/main" id="{CF14F28D-7C97-4F01-AEDC-7CCEDA24BA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57421357"/>
      </p:ext>
    </p:extLst>
  </p:cSld>
  <p:clrMapOvr>
    <a:masterClrMapping/>
  </p:clrMapOvr>
  <mc:AlternateContent xmlns:mc="http://schemas.openxmlformats.org/markup-compatibility/2006">
    <mc:Choice xmlns:p14="http://schemas.microsoft.com/office/powerpoint/2010/main" Requires="p14">
      <p:transition spd="slow" p14:dur="2000" advTm="62986"/>
    </mc:Choice>
    <mc:Fallback>
      <p:transition spd="slow" advTm="62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otalTime>249</TotalTime>
  <Words>529</Words>
  <Application>Microsoft Office PowerPoint</Application>
  <PresentationFormat>Widescreen</PresentationFormat>
  <Paragraphs>122</Paragraphs>
  <Slides>12</Slides>
  <Notes>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Calisto MT</vt:lpstr>
      <vt:lpstr>Wingdings 2</vt:lpstr>
      <vt:lpstr>Slate</vt:lpstr>
      <vt:lpstr>Predicting a Movie’s IMDB Score</vt:lpstr>
      <vt:lpstr>Goal</vt:lpstr>
      <vt:lpstr>Midterm</vt:lpstr>
      <vt:lpstr>Business Understanding</vt:lpstr>
      <vt:lpstr>Correlation</vt:lpstr>
      <vt:lpstr>Final Project</vt:lpstr>
      <vt:lpstr>Data Preparation</vt:lpstr>
      <vt:lpstr>Correlation</vt:lpstr>
      <vt:lpstr>Regression</vt:lpstr>
      <vt:lpstr>Classification</vt:lpstr>
      <vt:lpstr>Clustering</vt:lpstr>
      <vt:lpstr>Story Telling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 Movie’s IMDB Score</dc:title>
  <dc:creator>Fabri Ferrera</dc:creator>
  <cp:lastModifiedBy>Fabri Ferrera</cp:lastModifiedBy>
  <cp:revision>16</cp:revision>
  <dcterms:created xsi:type="dcterms:W3CDTF">2018-12-05T23:34:54Z</dcterms:created>
  <dcterms:modified xsi:type="dcterms:W3CDTF">2018-12-06T03:44:41Z</dcterms:modified>
</cp:coreProperties>
</file>